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454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114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330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71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747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710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981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1536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621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69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08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79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183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631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788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742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383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28000-A4CF-49D6-9AB1-029830353A07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A08C-05FB-4BB7-A687-D83935C676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9281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otj@pjud.c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BA506-BCBE-1E01-1005-8328709D4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353" y="1992954"/>
            <a:ext cx="7232511" cy="1825096"/>
          </a:xfrm>
        </p:spPr>
        <p:txBody>
          <a:bodyPr>
            <a:normAutofit fontScale="90000"/>
          </a:bodyPr>
          <a:lstStyle/>
          <a:p>
            <a:br>
              <a:rPr lang="es-CL" sz="4400" dirty="0">
                <a:latin typeface="Arial Black" panose="020B0A04020102020204" pitchFamily="34" charset="0"/>
              </a:rPr>
            </a:br>
            <a:r>
              <a:rPr lang="es-CL" sz="4400" dirty="0">
                <a:latin typeface="Arial Black" panose="020B0A04020102020204" pitchFamily="34" charset="0"/>
              </a:rPr>
              <a:t>INSTRUCTIVO </a:t>
            </a:r>
            <a:r>
              <a:rPr lang="es-CL" sz="4400" dirty="0" err="1">
                <a:latin typeface="Arial Black" panose="020B0A04020102020204" pitchFamily="34" charset="0"/>
              </a:rPr>
              <a:t>PRáCTICO</a:t>
            </a:r>
            <a:r>
              <a:rPr lang="es-CL" sz="4400" dirty="0">
                <a:latin typeface="Arial Black" panose="020B0A04020102020204" pitchFamily="34" charset="0"/>
              </a:rPr>
              <a:t>  DE LA LLAMADA “LEY KARIN”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356B8D-4403-FB53-1BA6-26AB6CCED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120" y="6172200"/>
            <a:ext cx="8411384" cy="685800"/>
          </a:xfrm>
        </p:spPr>
        <p:txBody>
          <a:bodyPr/>
          <a:lstStyle/>
          <a:p>
            <a:r>
              <a:rPr lang="es-CL" dirty="0"/>
              <a:t>Organización de Trabajadores y Trabajadores Judiciales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1B07D9-A0A4-B515-7282-E5EFEEAB91B8}"/>
              </a:ext>
            </a:extLst>
          </p:cNvPr>
          <p:cNvSpPr txBox="1"/>
          <p:nvPr/>
        </p:nvSpPr>
        <p:spPr>
          <a:xfrm>
            <a:off x="850785" y="379061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CHS Nueva Serif" pitchFamily="2" charset="77"/>
              </a:rPr>
              <a:t>Ley </a:t>
            </a:r>
            <a:r>
              <a:rPr lang="es-CL" sz="1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CHS Nueva Serif" pitchFamily="2" charset="77"/>
              </a:rPr>
              <a:t>N°</a:t>
            </a:r>
            <a:r>
              <a:rPr lang="es-CL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CHS Nueva Serif" pitchFamily="2" charset="77"/>
              </a:rPr>
              <a:t> 21.643 Acoso laboral, sexual y violencia en el trabajo 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6D1E82A9-B577-6280-FCD3-A6E2E7264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17" y="1934226"/>
            <a:ext cx="2990502" cy="1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9356B8D-4403-FB53-1BA6-26AB6CCED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8272" y="3831336"/>
            <a:ext cx="8411384" cy="685800"/>
          </a:xfrm>
        </p:spPr>
        <p:txBody>
          <a:bodyPr/>
          <a:lstStyle/>
          <a:p>
            <a:r>
              <a:rPr lang="es-CL" dirty="0"/>
              <a:t>Organización de Trabajadores y Trabajadores Judiciales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F211D6A3-76BE-51B4-155F-092FD6D32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57" y="1831336"/>
            <a:ext cx="4114286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0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00091E4-CE95-DE2D-F941-08BA9C74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8394192" cy="903219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Promulgación Ley 21.643</a:t>
            </a:r>
            <a:br>
              <a:rPr lang="es-CL" sz="4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s-CL" sz="4000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28126876-8277-A13E-D14C-E424A52E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416925"/>
            <a:ext cx="9448800" cy="117754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Abadi Extra Light" panose="020F0502020204030204" pitchFamily="34" charset="0"/>
              </a:rPr>
              <a:t>La Ley </a:t>
            </a:r>
            <a:r>
              <a:rPr lang="es-E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badi Extra Light" panose="020F0502020204030204" pitchFamily="34" charset="0"/>
              </a:rPr>
              <a:t>Nº</a:t>
            </a: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Abadi Extra Light" panose="020F0502020204030204" pitchFamily="34" charset="0"/>
              </a:rPr>
              <a:t> 21.643, se publicó en el diario oficial el 15 de enero de 2024, modifica el Código del Trabajo y otros cuerpos legales para abordar la prevención, investigación y sanción del acoso laboral, sexual y la violencia en el ámbito del trabajo.</a:t>
            </a:r>
          </a:p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98F80F6-ECB1-2186-EF98-95517E5AD1C8}"/>
              </a:ext>
            </a:extLst>
          </p:cNvPr>
          <p:cNvSpPr txBox="1"/>
          <p:nvPr/>
        </p:nvSpPr>
        <p:spPr>
          <a:xfrm>
            <a:off x="1492758" y="3762825"/>
            <a:ext cx="34998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800" b="1" dirty="0">
                <a:latin typeface="Abadi Extra Light" panose="020B0204020104020204" pitchFamily="34" charset="0"/>
                <a:cs typeface="Arial"/>
                <a:sym typeface="Helvetica Neue Medium"/>
              </a:rPr>
              <a:t>Entrada en vigencia </a:t>
            </a:r>
          </a:p>
          <a:p>
            <a:pPr algn="ctr"/>
            <a:r>
              <a:rPr lang="es-CL" sz="1800" b="1" dirty="0">
                <a:latin typeface="Abadi Extra Light" panose="020B0204020104020204" pitchFamily="34" charset="0"/>
                <a:cs typeface="Arial"/>
                <a:sym typeface="Helvetica Neue Medium"/>
              </a:rPr>
              <a:t>el día 01 de agosto del 2024</a:t>
            </a:r>
          </a:p>
        </p:txBody>
      </p:sp>
    </p:spTree>
    <p:extLst>
      <p:ext uri="{BB962C8B-B14F-4D97-AF65-F5344CB8AC3E}">
        <p14:creationId xmlns:p14="http://schemas.microsoft.com/office/powerpoint/2010/main" val="304182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00091E4-CE95-DE2D-F941-08BA9C74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224" y="519478"/>
            <a:ext cx="6428232" cy="1345899"/>
          </a:xfrm>
        </p:spPr>
        <p:txBody>
          <a:bodyPr>
            <a:noAutofit/>
          </a:bodyPr>
          <a:lstStyle/>
          <a:p>
            <a:r>
              <a:rPr lang="es-CL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Que contempla la Ley 21.643</a:t>
            </a: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28126876-8277-A13E-D14C-E424A52E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232" y="1865377"/>
            <a:ext cx="6035040" cy="283463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Fortalecimiento de la prevención y sanción del acoso y violencia laboral.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Relevancia en las medidas de resguardo de la privacidad y la honra de todos los involucrados en los procedimientos de investigación de acoso sexual o laboral.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Los procedimientos han de ajustarse a los siguientes principios: confidencialidad, imparcialidad, celeridad y perspectiva de género. </a:t>
            </a:r>
          </a:p>
          <a:p>
            <a:endParaRPr lang="es-CL" dirty="0"/>
          </a:p>
        </p:txBody>
      </p:sp>
      <p:pic>
        <p:nvPicPr>
          <p:cNvPr id="2" name="Imagen 1" descr="Imagen que contiene persona, interior, mujer, hombre&#10;&#10;Descripción generada con confianza muy alta">
            <a:extLst>
              <a:ext uri="{FF2B5EF4-FFF2-40B4-BE49-F238E27FC236}">
                <a16:creationId xmlns:a16="http://schemas.microsoft.com/office/drawing/2014/main" id="{768BC195-ECF3-8D71-637A-540BE5E57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18" y="1438487"/>
            <a:ext cx="4032039" cy="31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00091E4-CE95-DE2D-F941-08BA9C74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1224" y="624871"/>
            <a:ext cx="6809232" cy="1345899"/>
          </a:xfrm>
        </p:spPr>
        <p:txBody>
          <a:bodyPr>
            <a:noAutofit/>
          </a:bodyPr>
          <a:lstStyle/>
          <a:p>
            <a:r>
              <a:rPr lang="es-CL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LO NUEVO DE LA LEY KARIN</a:t>
            </a: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28126876-8277-A13E-D14C-E424A52E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224" y="2113225"/>
            <a:ext cx="6035040" cy="28346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Incorporación del concepto “violencia en el trabajo:</a:t>
            </a:r>
          </a:p>
          <a:p>
            <a:pPr algn="just"/>
            <a:r>
              <a:rPr lang="es-CL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Es aquella “…ejercida por terceros ajenos a la relación laboral, entendiéndose por tal aquellas conductas que afecten a las trabajadoras y a los trabajadores, con ocasión de la prestación de servicios, por parte de clientes, proveedores o usuarios, entre otros.”.</a:t>
            </a:r>
          </a:p>
          <a:p>
            <a:pPr algn="just"/>
            <a:r>
              <a:rPr lang="es-CL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Modificaciones a los reglamentos internos de las empresas y de la administración pública.</a:t>
            </a:r>
          </a:p>
          <a:p>
            <a:pPr algn="just"/>
            <a:r>
              <a:rPr lang="es-CL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Fortalecimiento de la prevención  y sanción del acoso y violencia laboral.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0E4F40-74F0-CF20-0260-62B70CFE6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0578">
            <a:off x="1587285" y="1407001"/>
            <a:ext cx="2754734" cy="3751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97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00091E4-CE95-DE2D-F941-08BA9C74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6632" y="624871"/>
            <a:ext cx="6809232" cy="1345899"/>
          </a:xfrm>
        </p:spPr>
        <p:txBody>
          <a:bodyPr>
            <a:noAutofit/>
          </a:bodyPr>
          <a:lstStyle/>
          <a:p>
            <a:r>
              <a:rPr lang="es-CL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Modificaciones a la Ley orgánica constitucional de bases generales de la administración del Estado y Estatutos administrativos</a:t>
            </a: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28126876-8277-A13E-D14C-E424A52E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6632" y="2168089"/>
            <a:ext cx="6035040" cy="283463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Protocolos de prevención en entidades públicas.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Notificación y plazos concretos para resolución de denuncias.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Medidas de resguardo y apoyo a las víctimas.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Facultad de iniciar investigaciones en casos graves contra la integridad física.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Notificación obligatoria a denunciantes sobre resoluciones o medidas tomadas.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0E4F40-74F0-CF20-0260-62B70CFE6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0578">
            <a:off x="1587285" y="1407001"/>
            <a:ext cx="2754734" cy="3751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905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00091E4-CE95-DE2D-F941-08BA9C74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7681" y="487963"/>
            <a:ext cx="6809232" cy="1345899"/>
          </a:xfrm>
        </p:spPr>
        <p:txBody>
          <a:bodyPr>
            <a:noAutofit/>
          </a:bodyPr>
          <a:lstStyle/>
          <a:p>
            <a:r>
              <a:rPr lang="es-CL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Modificaciones a la Ley orgánica constitucional de bases generales de la administración del Estado y Estatutos administrativos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0D82D2-5165-D6DA-C40B-B402E6137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" y="1347246"/>
            <a:ext cx="3634880" cy="3837401"/>
          </a:xfrm>
          <a:prstGeom prst="rect">
            <a:avLst/>
          </a:prstGeom>
        </p:spPr>
      </p:pic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8E7E9C9-6463-3AEB-7598-5DACE15F2E58}"/>
              </a:ext>
            </a:extLst>
          </p:cNvPr>
          <p:cNvSpPr txBox="1">
            <a:spLocks/>
          </p:cNvSpPr>
          <p:nvPr/>
        </p:nvSpPr>
        <p:spPr>
          <a:xfrm>
            <a:off x="5133981" y="2125050"/>
            <a:ext cx="5310144" cy="111937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Pct val="123000"/>
              <a:buFontTx/>
              <a:buNone/>
              <a:tabLst/>
              <a:defRPr sz="1600" b="1" i="0" u="none" strike="noStrike" cap="none" spc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just" defTabSz="1218406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badi Extra Light" panose="020B0204020104020204" pitchFamily="34" charset="0"/>
                <a:sym typeface="Arial"/>
              </a:rPr>
              <a:t>Elaborar, implementar, difundir y sensibilizar el 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badi Extra Light" panose="020B0204020104020204" pitchFamily="34" charset="0"/>
                <a:sym typeface="Arial"/>
              </a:rPr>
              <a:t>protocolo de prevención del acoso sexual, laboral, y violencia en el trabajo.</a:t>
            </a:r>
            <a:endParaRPr kumimoji="0" lang="x-none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BF8160C5-A8A1-2A5B-A812-E7015EF99326}"/>
              </a:ext>
            </a:extLst>
          </p:cNvPr>
          <p:cNvSpPr txBox="1">
            <a:spLocks/>
          </p:cNvSpPr>
          <p:nvPr/>
        </p:nvSpPr>
        <p:spPr>
          <a:xfrm>
            <a:off x="5133981" y="3672747"/>
            <a:ext cx="5791335" cy="1511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just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badi Extra Light" panose="020B0204020104020204" pitchFamily="34" charset="0"/>
                <a:sym typeface="Arial"/>
              </a:rPr>
              <a:t>Informar a las personas trabajadoras los canales de denuncia </a:t>
            </a: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badi Extra Light" panose="020B0204020104020204" pitchFamily="34" charset="0"/>
                <a:sym typeface="Arial"/>
              </a:rPr>
              <a:t>de los incumplimientos de la prevención, investigación y sanción del acoso sexual y laboral.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ED4CD3E-3CF7-C30C-9D68-348EADC95422}"/>
              </a:ext>
            </a:extLst>
          </p:cNvPr>
          <p:cNvSpPr txBox="1">
            <a:spLocks/>
          </p:cNvSpPr>
          <p:nvPr/>
        </p:nvSpPr>
        <p:spPr>
          <a:xfrm>
            <a:off x="5133981" y="4501802"/>
            <a:ext cx="5913550" cy="6963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just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badi Extra Light" panose="020B0204020104020204" pitchFamily="34" charset="0"/>
                <a:sym typeface="Arial"/>
              </a:rPr>
              <a:t>Proporcionar a la persona afectada </a:t>
            </a: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badi Extra Light" panose="020B0204020104020204" pitchFamily="34" charset="0"/>
                <a:sym typeface="Arial"/>
              </a:rPr>
              <a:t>atención psicológica temprana.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FFE56A-55B0-BDBE-5A5D-7A3790CB3220}"/>
              </a:ext>
            </a:extLst>
          </p:cNvPr>
          <p:cNvSpPr txBox="1"/>
          <p:nvPr/>
        </p:nvSpPr>
        <p:spPr>
          <a:xfrm>
            <a:off x="5047681" y="2706668"/>
            <a:ext cx="6035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  <a:cs typeface="Arial" panose="020B0604020202020204" pitchFamily="34" charset="0"/>
                <a:sym typeface="Arial"/>
              </a:rPr>
              <a:t>Incorporar el protocolo de prevención del acoso sexual, laboral y violencia en el trabajo, así como el procedimiento de investigación y sanción, en el </a:t>
            </a:r>
            <a:r>
              <a:rPr lang="es-CL" sz="1600" b="1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  <a:cs typeface="Arial" panose="020B0604020202020204" pitchFamily="34" charset="0"/>
                <a:sym typeface="Arial"/>
              </a:rPr>
              <a:t>Reglamento Interno de Orden, Higiene y Seguridad</a:t>
            </a:r>
            <a:endParaRPr lang="en-GB" sz="1600" b="1" kern="0" dirty="0">
              <a:solidFill>
                <a:schemeClr val="accent2">
                  <a:lumMod val="20000"/>
                  <a:lumOff val="80000"/>
                </a:schemeClr>
              </a:solidFill>
              <a:latin typeface="Abadi Extra Light" panose="020B0204020104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42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00091E4-CE95-DE2D-F941-08BA9C74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080" y="3889531"/>
            <a:ext cx="9271823" cy="490445"/>
          </a:xfrm>
        </p:spPr>
        <p:txBody>
          <a:bodyPr>
            <a:noAutofit/>
          </a:bodyPr>
          <a:lstStyle/>
          <a:p>
            <a:pPr algn="ctr"/>
            <a:r>
              <a:rPr lang="es-CL" sz="30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El Poder Judicial  deberá contar con un protocolo de prevención de la violencia en el trabajo, el acoso laboral y sexual para promover el buen trato, ambientes laborales saludables y respeto a la dignidad de las personas, el que considerará acciones de difusión, sensibilización, formación y monitoreo. </a:t>
            </a:r>
          </a:p>
        </p:txBody>
      </p:sp>
    </p:spTree>
    <p:extLst>
      <p:ext uri="{BB962C8B-B14F-4D97-AF65-F5344CB8AC3E}">
        <p14:creationId xmlns:p14="http://schemas.microsoft.com/office/powerpoint/2010/main" val="168249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00091E4-CE95-DE2D-F941-08BA9C74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936" y="789715"/>
            <a:ext cx="9271823" cy="490445"/>
          </a:xfrm>
        </p:spPr>
        <p:txBody>
          <a:bodyPr>
            <a:noAutofit/>
          </a:bodyPr>
          <a:lstStyle/>
          <a:p>
            <a:pPr algn="r"/>
            <a:r>
              <a:rPr lang="es-CL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PROTOCOLO DE PREVENCIÓN DE LA VIOLENCIA EN EL TRABAJO, EL ACOSO LABORAL Y SEXUAL </a:t>
            </a:r>
          </a:p>
        </p:txBody>
      </p:sp>
      <p:sp>
        <p:nvSpPr>
          <p:cNvPr id="4" name="Título 7">
            <a:extLst>
              <a:ext uri="{FF2B5EF4-FFF2-40B4-BE49-F238E27FC236}">
                <a16:creationId xmlns:a16="http://schemas.microsoft.com/office/drawing/2014/main" id="{400091E4-CE95-DE2D-F941-08BA9C747C09}"/>
              </a:ext>
            </a:extLst>
          </p:cNvPr>
          <p:cNvSpPr txBox="1">
            <a:spLocks/>
          </p:cNvSpPr>
          <p:nvPr/>
        </p:nvSpPr>
        <p:spPr>
          <a:xfrm>
            <a:off x="6995160" y="1307875"/>
            <a:ext cx="4709160" cy="3380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dirty="0">
                <a:latin typeface="Arial Black" panose="020B0A04020102020204" pitchFamily="34" charset="0"/>
              </a:rPr>
              <a:t>ESTE DEBERA CONTENER A LO MENOS: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044454-591E-027F-6A7B-86452F956002}"/>
              </a:ext>
            </a:extLst>
          </p:cNvPr>
          <p:cNvSpPr txBox="1"/>
          <p:nvPr/>
        </p:nvSpPr>
        <p:spPr>
          <a:xfrm>
            <a:off x="292608" y="1810512"/>
            <a:ext cx="5614416" cy="397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Abadi Extra Light" panose="020B0204020104020204" pitchFamily="34" charset="0"/>
              </a:rPr>
              <a:t>La identificación de los peligros y la evaluación de    los riesgos psicosociales asociados al acoso sexual, laboral y a la violencia en el trabajo, con un enfoque inclusivo e integrado con perspectiva de género.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latin typeface="Abadi Extra Light" panose="020B02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Abadi Extra Light" panose="020B0204020104020204" pitchFamily="34" charset="0"/>
              </a:rPr>
              <a:t>Las medidas de resguardo de la privacidad y la honra de todos los involucrados en los procedimientos de investigación de acoso sexual o laboral, y las medidas frente a denuncias inconsistentes en estas materias. Asimismo, deberá contener mecanismos de prevención, formación, educación y protección destinada a resguardar la debida actuación de las trabajadoras y de los trabajadores, independiente del resultado de la investigación en estos procedimientos.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B7404E-80AE-955C-A0F2-4E0967DFB6F8}"/>
              </a:ext>
            </a:extLst>
          </p:cNvPr>
          <p:cNvSpPr txBox="1"/>
          <p:nvPr/>
        </p:nvSpPr>
        <p:spPr>
          <a:xfrm>
            <a:off x="6181343" y="1810512"/>
            <a:ext cx="561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Abadi Extra Light" panose="020B0204020104020204" pitchFamily="34" charset="0"/>
              </a:rPr>
              <a:t>Las medidas para informar y capacitar adecuadamente a las personas funcionarias sobre los riesgos identificados y evaluados, las medidas de prevención y protección que deban adoptarse, y los derechos y responsabilidades de los funcionarios y las funcionarias y los de la propia institución.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Abadi Extra Light" panose="020B0204020104020204" pitchFamily="34" charset="0"/>
              </a:rPr>
              <a:t>Las medidas que fueren necesarias en atención a la naturaleza de los servicios prestados para dar una oportuna aplicación en la protección eficaz de la vida y salud de los funcionarios en materia de acoso sexual, laboral y violencia en el trabajo.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latin typeface="Abadi Extra Light" panose="020B0204020104020204" pitchFamily="34" charset="0"/>
              </a:rPr>
              <a:t>Las medidas para prevenir y controlar los riesgos señalados en literal anterior, con objetivos medibles, para evaluar su eficacia y velar por su mejoramiento y corrección continua.</a:t>
            </a:r>
          </a:p>
        </p:txBody>
      </p:sp>
    </p:spTree>
    <p:extLst>
      <p:ext uri="{BB962C8B-B14F-4D97-AF65-F5344CB8AC3E}">
        <p14:creationId xmlns:p14="http://schemas.microsoft.com/office/powerpoint/2010/main" val="24634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00091E4-CE95-DE2D-F941-08BA9C74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936" y="789715"/>
            <a:ext cx="9271823" cy="490445"/>
          </a:xfrm>
        </p:spPr>
        <p:txBody>
          <a:bodyPr>
            <a:noAutofit/>
          </a:bodyPr>
          <a:lstStyle/>
          <a:p>
            <a:pPr algn="r"/>
            <a:r>
              <a:rPr lang="es-CL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COMO DENUNCIAR Y A QUIEN RECURRIR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044454-591E-027F-6A7B-86452F956002}"/>
              </a:ext>
            </a:extLst>
          </p:cNvPr>
          <p:cNvSpPr txBox="1"/>
          <p:nvPr/>
        </p:nvSpPr>
        <p:spPr>
          <a:xfrm>
            <a:off x="6096000" y="3238939"/>
            <a:ext cx="555345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es-CL" dirty="0">
                <a:latin typeface="Arial Black" panose="020B0A04020102020204" pitchFamily="34" charset="0"/>
              </a:rPr>
              <a:t>LOS TRABAJADORES Y TRABAJADORAS DEL PODER JUDICIAL ORGANIZADOS DAREMOS DIGNIDAD A NUESTRA FUNCIÓN”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B7404E-80AE-955C-A0F2-4E0967DFB6F8}"/>
              </a:ext>
            </a:extLst>
          </p:cNvPr>
          <p:cNvSpPr txBox="1"/>
          <p:nvPr/>
        </p:nvSpPr>
        <p:spPr>
          <a:xfrm>
            <a:off x="173736" y="1820968"/>
            <a:ext cx="11622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chemeClr val="accent2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Si bien la Corte Suprema debe crear el protocolo que atienda de manera preventiva el acoso laboral y sexual y el procedimiento de rigor, además de los canales de denuncia efectiva, puedes acercarte a nuestra asociación y te haremos un acompañamiento desde la denuncia hasta el término del procedimiento.</a:t>
            </a:r>
          </a:p>
          <a:p>
            <a:pPr algn="just"/>
            <a:endParaRPr lang="es-CL" dirty="0">
              <a:solidFill>
                <a:schemeClr val="accent2">
                  <a:lumMod val="20000"/>
                  <a:lumOff val="80000"/>
                </a:schemeClr>
              </a:solidFill>
              <a:latin typeface="Abadi Extra Light" panose="020B0204020104020204" pitchFamily="34" charset="0"/>
            </a:endParaRPr>
          </a:p>
          <a:p>
            <a:pPr algn="just"/>
            <a:r>
              <a:rPr lang="es-CL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Abadi Extra Light" panose="020B0204020104020204" pitchFamily="34" charset="0"/>
              </a:rPr>
              <a:t>Escríbenos a </a:t>
            </a:r>
            <a:r>
              <a:rPr lang="es-CL" b="1" u="sng" dirty="0" err="1">
                <a:latin typeface="Abadi Extra Light" panose="020B02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otj@pjud.Cl</a:t>
            </a:r>
            <a:r>
              <a:rPr lang="es-CL" b="1" u="sng" dirty="0">
                <a:latin typeface="Abadi Extra Light" panose="020B02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83123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1720</TotalTime>
  <Words>808</Words>
  <Application>Microsoft Office PowerPoint</Application>
  <PresentationFormat>Panorámica</PresentationFormat>
  <Paragraphs>42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Abadi Extra Light</vt:lpstr>
      <vt:lpstr>ACHS Nueva Serif</vt:lpstr>
      <vt:lpstr>Arial</vt:lpstr>
      <vt:lpstr>Arial Black</vt:lpstr>
      <vt:lpstr>Century Gothic</vt:lpstr>
      <vt:lpstr>Estela de condensación</vt:lpstr>
      <vt:lpstr> INSTRUCTIVO PRáCTICO  DE LA LLAMADA “LEY KARIN”</vt:lpstr>
      <vt:lpstr>Promulgación Ley 21.643 </vt:lpstr>
      <vt:lpstr>Que contempla la Ley 21.643</vt:lpstr>
      <vt:lpstr>LO NUEVO DE LA LEY KARIN</vt:lpstr>
      <vt:lpstr>Modificaciones a la Ley orgánica constitucional de bases generales de la administración del Estado y Estatutos administrativos</vt:lpstr>
      <vt:lpstr>Modificaciones a la Ley orgánica constitucional de bases generales de la administración del Estado y Estatutos administrativos</vt:lpstr>
      <vt:lpstr>El Poder Judicial  deberá contar con un protocolo de prevención de la violencia en el trabajo, el acoso laboral y sexual para promover el buen trato, ambientes laborales saludables y respeto a la dignidad de las personas, el que considerará acciones de difusión, sensibilización, formación y monitoreo. </vt:lpstr>
      <vt:lpstr>PROTOCOLO DE PREVENCIÓN DE LA VIOLENCIA EN EL TRABAJO, EL ACOSO LABORAL Y SEXUAL </vt:lpstr>
      <vt:lpstr>COMO DENUNCIAR Y A QUIEN RECURRIR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Definiciones, síntesis de gestión y agenda</dc:title>
  <dc:creator>Gabriel San Martin</dc:creator>
  <cp:lastModifiedBy>Gabriel San Martin</cp:lastModifiedBy>
  <cp:revision>30</cp:revision>
  <dcterms:created xsi:type="dcterms:W3CDTF">2024-03-18T13:33:30Z</dcterms:created>
  <dcterms:modified xsi:type="dcterms:W3CDTF">2024-06-24T22:37:26Z</dcterms:modified>
</cp:coreProperties>
</file>